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5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38" autoAdjust="0"/>
    <p:restoredTop sz="92897" autoAdjust="0"/>
  </p:normalViewPr>
  <p:slideViewPr>
    <p:cSldViewPr>
      <p:cViewPr varScale="1">
        <p:scale>
          <a:sx n="61" d="100"/>
          <a:sy n="61" d="100"/>
        </p:scale>
        <p:origin x="-15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63F1-B7D9-4857-88A5-C21A87E712CC}" type="datetimeFigureOut">
              <a:rPr lang="en-US" smtClean="0"/>
              <a:pPr/>
              <a:t>7/31/2014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7911-E0E1-4368-9465-D0043B2C8D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63F1-B7D9-4857-88A5-C21A87E712CC}" type="datetimeFigureOut">
              <a:rPr lang="en-US" smtClean="0"/>
              <a:pPr/>
              <a:t>7/31/2014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7911-E0E1-4368-9465-D0043B2C8D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63F1-B7D9-4857-88A5-C21A87E712CC}" type="datetimeFigureOut">
              <a:rPr lang="en-US" smtClean="0"/>
              <a:pPr/>
              <a:t>7/31/2014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7911-E0E1-4368-9465-D0043B2C8D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63F1-B7D9-4857-88A5-C21A87E712CC}" type="datetimeFigureOut">
              <a:rPr lang="en-US" smtClean="0"/>
              <a:pPr/>
              <a:t>7/31/2014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7911-E0E1-4368-9465-D0043B2C8D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63F1-B7D9-4857-88A5-C21A87E712CC}" type="datetimeFigureOut">
              <a:rPr lang="en-US" smtClean="0"/>
              <a:pPr/>
              <a:t>7/31/2014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7911-E0E1-4368-9465-D0043B2C8D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63F1-B7D9-4857-88A5-C21A87E712CC}" type="datetimeFigureOut">
              <a:rPr lang="en-US" smtClean="0"/>
              <a:pPr/>
              <a:t>7/31/2014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7911-E0E1-4368-9465-D0043B2C8D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63F1-B7D9-4857-88A5-C21A87E712CC}" type="datetimeFigureOut">
              <a:rPr lang="en-US" smtClean="0"/>
              <a:pPr/>
              <a:t>7/31/2014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7911-E0E1-4368-9465-D0043B2C8D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63F1-B7D9-4857-88A5-C21A87E712CC}" type="datetimeFigureOut">
              <a:rPr lang="en-US" smtClean="0"/>
              <a:pPr/>
              <a:t>7/31/2014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7911-E0E1-4368-9465-D0043B2C8D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63F1-B7D9-4857-88A5-C21A87E712CC}" type="datetimeFigureOut">
              <a:rPr lang="en-US" smtClean="0"/>
              <a:pPr/>
              <a:t>7/31/2014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7911-E0E1-4368-9465-D0043B2C8D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63F1-B7D9-4857-88A5-C21A87E712CC}" type="datetimeFigureOut">
              <a:rPr lang="en-US" smtClean="0"/>
              <a:pPr/>
              <a:t>7/31/2014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7911-E0E1-4368-9465-D0043B2C8D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63F1-B7D9-4857-88A5-C21A87E712CC}" type="datetimeFigureOut">
              <a:rPr lang="en-US" smtClean="0"/>
              <a:pPr/>
              <a:t>7/31/2014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7911-E0E1-4368-9465-D0043B2C8D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063F1-B7D9-4857-88A5-C21A87E712CC}" type="datetimeFigureOut">
              <a:rPr lang="en-US" smtClean="0"/>
              <a:pPr/>
              <a:t>7/31/2014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57911-E0E1-4368-9465-D0043B2C8D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3.xml"/><Relationship Id="rId7" Type="http://schemas.openxmlformats.org/officeDocument/2006/relationships/slide" Target="slide1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21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kreativnostnadar.blogspot.com/p/blog-page_2208.html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kreativnostnadar.blogspot.com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zvonimirkajovicic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0185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sr-Cyrl-R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Сазнали смо на семинару и применили у пракси 2014.</a:t>
            </a: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sz="4000" b="1" dirty="0" smtClean="0">
                <a:latin typeface="Times New Roman" pitchFamily="18" charset="0"/>
                <a:cs typeface="Times New Roman" pitchFamily="18" charset="0"/>
              </a:rPr>
              <a:t>Назив рада: </a:t>
            </a:r>
            <a:r>
              <a:rPr lang="sr-Cyrl-R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Ништа не успева тако добро као успех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042982" y="5176862"/>
            <a:ext cx="6400800" cy="1752600"/>
          </a:xfrm>
        </p:spPr>
        <p:txBody>
          <a:bodyPr>
            <a:normAutofit/>
          </a:bodyPr>
          <a:lstStyle/>
          <a:p>
            <a:r>
              <a:rPr lang="sr-Cyrl-R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мр Звонимирка Јовичић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Додатни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задатак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вреди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1500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динара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): „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Среди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мапу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ума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5500702"/>
            <a:ext cx="8229600" cy="9286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која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је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победник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добија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награду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сама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организује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час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Физичког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васпитања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ће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одржати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2.12.2013,а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наставна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јединица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гласи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Час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је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ваш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Одговор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ја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контролишем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„у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ходу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“. </a:t>
            </a: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kwive.jpg"/>
          <p:cNvPicPr/>
          <p:nvPr/>
        </p:nvPicPr>
        <p:blipFill>
          <a:blip r:embed="rId3"/>
          <a:srcRect l="24332" t="3072" r="23534" b="13963"/>
          <a:stretch>
            <a:fillRect/>
          </a:stretch>
        </p:blipFill>
        <p:spPr bwMode="auto">
          <a:xfrm>
            <a:off x="1285852" y="928670"/>
            <a:ext cx="6286544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4.АКТИВНОСТ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Поручио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бих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нашој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бака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Живкици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(5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минута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Обновити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основу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презентације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први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разред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чита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речи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видео-бима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5.АКТИВНОСТ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Сусрет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наших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књижевних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ликова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“-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драматизација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(5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минута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Текст драматизације можете погледати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овде.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ЗАВРШНИ ДЕО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минута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Процени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кроз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коју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игру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си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овом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часу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си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овом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часу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највише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могао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покажеш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своје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знање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7358082" y="5214950"/>
            <a:ext cx="1571604" cy="164305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29124" y="5572140"/>
            <a:ext cx="271464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Кликните на кућицу за повратак на садржај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42852"/>
            <a:ext cx="8643998" cy="664371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ТЕКСТ ЗА 5.АКТИВНОСТ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ВУК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носи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бошчу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Ех,умори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ја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баш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је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дуг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овај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пут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Беча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Србије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Баш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умори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овај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посао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око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азбуке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Него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децо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знате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ли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ко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сам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ја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ДЕЦА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сви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заједно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Знамоооо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си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наш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Вук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Краџић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си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сви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кажу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нешто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о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Вуку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en-US" sz="3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МАРКО КРАЉЕВИЋ: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Станите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мало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смете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ни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мене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заборавите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Моји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неизоставни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другари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коњ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Шарац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копље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видим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ко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зна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моје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име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!?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ДЕЦА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сви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заједно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си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Марко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Краљевић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! 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МАРКО КРАЉЕВИЋ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ја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сам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Марко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Краљевић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лупа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руком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сто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)!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Него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децо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ја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сам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много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љут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побија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копље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уздах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en-US" sz="3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ДЕЦА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кога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???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МАРКО КРАЉЕВИЋ: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још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питате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!?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овог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бега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Костадина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! 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ДЕЦА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Аууууу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крсте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Што,што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???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МАРКО КРАЉЕВИЋ: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Па,видите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децо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овај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мој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побратим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је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много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непоштен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човек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! 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ДЕЦА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Непоштен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Оооо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свеци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небеса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...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КОВИЉКА: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Немој,брате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Марко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љутиш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њега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што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мене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бедну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јадну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Ковиљку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није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примио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госте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Мени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смета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Ја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сам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скромна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особа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МАРКО КРАЉЕВИЋ: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Па,како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љутим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кад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тај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ни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оца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ни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мајку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поштује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?!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ДЕЦА: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Аууууу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ауууу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КОВИЉКА 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клечи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Сачувај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нас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мили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Боже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разљути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га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тај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просто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полуди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кад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неправду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чује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СТАРИ ВУЈАДИН: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Аааа,децо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ето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мене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Па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сте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заборавилии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?!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Нисте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позвали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овај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ваш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састанак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Ја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сам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Вујадин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сила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љута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Ја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сам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децо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огромна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хајдучина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руком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о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сто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плашим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ни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тамнице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ни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Турака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ДЕЦА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Која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снагаааа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Која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чекрли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челенка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узда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бињиш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СТАРИ ВУЈАДИН: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Неће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мени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нико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тражити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одам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крчмарице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нити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ове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јатаке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Оооо,синови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моји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соколови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будите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срца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удовичка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будите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срца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јуначкога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КОВИЉКА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Него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драги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моји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јунаци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виђесте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ли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негде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мога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Мирка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мога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Маринка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СТАРИ ВУЈАДИН: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Како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Видех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твога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Мирка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видех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твога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Маринка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али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знам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рећи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када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ће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кући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вратити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ВИЛА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Оооо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јунаци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моји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драги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баш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је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лепо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што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сте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сви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овде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окупили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Хајде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заборавимо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све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ваше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проблеме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ДЕЦА: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Хајдемо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МАРКО КРАЉЕВИЋ: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Ја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сам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срца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великог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Опраштам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сва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нечовештва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бега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Костадина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СТАРИ ВУЈАДИН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ја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ћу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заборавити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Турке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Лијевљане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Нећу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дозволити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ухвате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КОВИЉКА:</a:t>
            </a:r>
            <a:r>
              <a:rPr lang="en-US" sz="37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А,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ја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ћу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моменат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заборавити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моји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синови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нису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мном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ВИЛА:</a:t>
            </a:r>
            <a:r>
              <a:rPr lang="en-US" sz="37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Оооо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како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је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лепо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! У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име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позивам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нашег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писара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нам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је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нешто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спремио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писар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дели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листиће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натписом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Љубав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поштење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храброст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доброта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en-US" sz="3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ДЕЦА: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Нека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живи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љубав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Нека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живи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поштење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Нека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сви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буду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храбри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Нека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живи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доброта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Сачувајмо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заборава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наше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јунаке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! 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ПИСАР: </a:t>
            </a:r>
            <a:r>
              <a:rPr lang="en-US" sz="37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Хвала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Вуку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што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је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свима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нама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олакшао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читамо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пишемо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ДЕЦА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Хвалааааа</a:t>
            </a:r>
            <a:r>
              <a:rPr lang="en-US" sz="3700" i="1" dirty="0" smtClean="0">
                <a:latin typeface="Times New Roman" pitchFamily="18" charset="0"/>
                <a:cs typeface="Times New Roman" pitchFamily="18" charset="0"/>
              </a:rPr>
              <a:t>!!!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6858016" y="5214950"/>
            <a:ext cx="1571604" cy="164305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15074" y="4500570"/>
            <a:ext cx="271464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Кликните на кућицу за повратак на припрему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DC159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357561"/>
            <a:ext cx="4572000" cy="3500439"/>
          </a:xfrm>
          <a:prstGeom prst="rect">
            <a:avLst/>
          </a:prstGeom>
        </p:spPr>
      </p:pic>
      <p:pic>
        <p:nvPicPr>
          <p:cNvPr id="7" name="Picture 6" descr="SDC159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3429000"/>
            <a:ext cx="4572000" cy="3429001"/>
          </a:xfrm>
          <a:prstGeom prst="rect">
            <a:avLst/>
          </a:prstGeom>
        </p:spPr>
      </p:pic>
      <p:pic>
        <p:nvPicPr>
          <p:cNvPr id="5" name="Picture 4" descr="SDC159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643438" cy="3482579"/>
          </a:xfrm>
          <a:prstGeom prst="rect">
            <a:avLst/>
          </a:prstGeom>
        </p:spPr>
      </p:pic>
      <p:pic>
        <p:nvPicPr>
          <p:cNvPr id="4" name="Content Placeholder 3" descr="SDC15966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4572032" y="0"/>
            <a:ext cx="4572000" cy="3500438"/>
          </a:xfrm>
        </p:spPr>
      </p:pic>
      <p:sp>
        <p:nvSpPr>
          <p:cNvPr id="8" name="Rectangle 7"/>
          <p:cNvSpPr/>
          <p:nvPr/>
        </p:nvSpPr>
        <p:spPr>
          <a:xfrm>
            <a:off x="2000233" y="3181649"/>
            <a:ext cx="5143536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Фотографије са одржаног часа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ction Button: Home 8">
            <a:hlinkClick r:id="rId6" action="ppaction://hlinksldjump" highlightClick="1"/>
          </p:cNvPr>
          <p:cNvSpPr/>
          <p:nvPr/>
        </p:nvSpPr>
        <p:spPr>
          <a:xfrm>
            <a:off x="3643306" y="5214950"/>
            <a:ext cx="1571604" cy="164305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00364" y="4500570"/>
            <a:ext cx="271464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Кликните на кућицу за повратак на садржај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7406"/>
          </a:xfr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4753"/>
          </a:xfr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5749"/>
          </a:xfr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16416"/>
          </a:xfr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61881"/>
          </a:xfr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73551"/>
          </a:xfrm>
        </p:spPr>
      </p:pic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7643834" y="5357826"/>
            <a:ext cx="1428728" cy="150017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29190" y="6211669"/>
            <a:ext cx="271464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Кликните на кућицу за повратак на садржај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0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55109" y="571480"/>
            <a:ext cx="2845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sr-Cyrl-R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Садр</a:t>
            </a:r>
            <a:r>
              <a:rPr lang="sr-Cyrl-R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жај</a:t>
            </a:r>
            <a:endParaRPr lang="sr-Cyrl-RS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4429124" y="3357562"/>
            <a:ext cx="2428892" cy="2000264"/>
          </a:xfrm>
          <a:prstGeom prst="wedgeEllipseCallout">
            <a:avLst>
              <a:gd name="adj1" fmla="val -72310"/>
              <a:gd name="adj2" fmla="val -828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Кликните на поље које желите погледати</a:t>
            </a:r>
            <a:r>
              <a:rPr lang="sr-Cyrl-RS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Oval 5">
            <a:hlinkClick r:id="rId3" action="ppaction://hlinksldjump"/>
          </p:cNvPr>
          <p:cNvSpPr/>
          <p:nvPr/>
        </p:nvSpPr>
        <p:spPr>
          <a:xfrm rot="21030581">
            <a:off x="484326" y="4731068"/>
            <a:ext cx="2071702" cy="1714512"/>
          </a:xfrm>
          <a:prstGeom prst="ellipse">
            <a:avLst/>
          </a:prstGeom>
          <a:ln>
            <a:solidFill>
              <a:srgbClr val="FFC000"/>
            </a:solidFill>
            <a:prstDash val="sysDot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Фотографије са посећеног семинара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>
            <a:hlinkClick r:id="rId4" action="ppaction://hlinksldjump"/>
          </p:cNvPr>
          <p:cNvSpPr/>
          <p:nvPr/>
        </p:nvSpPr>
        <p:spPr>
          <a:xfrm rot="20825802">
            <a:off x="379555" y="2781409"/>
            <a:ext cx="2071702" cy="1714512"/>
          </a:xfrm>
          <a:prstGeom prst="ellipse">
            <a:avLst/>
          </a:prstGeom>
          <a:solidFill>
            <a:srgbClr val="002060"/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Припрема за одржани час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>
            <a:hlinkClick r:id="rId5" action="ppaction://hlinksldjump"/>
          </p:cNvPr>
          <p:cNvSpPr/>
          <p:nvPr/>
        </p:nvSpPr>
        <p:spPr>
          <a:xfrm rot="1070713">
            <a:off x="6930901" y="4653009"/>
            <a:ext cx="2071702" cy="1714512"/>
          </a:xfrm>
          <a:prstGeom prst="ellipse">
            <a:avLst/>
          </a:prstGeom>
          <a:solidFill>
            <a:srgbClr val="009900"/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Мапе ума које су радили ученици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>
            <a:hlinkClick r:id="rId6" action="ppaction://hlinksldjump"/>
          </p:cNvPr>
          <p:cNvSpPr/>
          <p:nvPr/>
        </p:nvSpPr>
        <p:spPr>
          <a:xfrm rot="20624459">
            <a:off x="285720" y="785794"/>
            <a:ext cx="2071702" cy="1714512"/>
          </a:xfrm>
          <a:prstGeom prst="ellipse">
            <a:avLst/>
          </a:prstGeom>
          <a:solidFill>
            <a:srgbClr val="7030A0"/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Фотографије са часа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>
            <a:hlinkClick r:id="rId7" action="ppaction://hlinksldjump"/>
          </p:cNvPr>
          <p:cNvSpPr/>
          <p:nvPr/>
        </p:nvSpPr>
        <p:spPr>
          <a:xfrm rot="1055889">
            <a:off x="6718749" y="655610"/>
            <a:ext cx="2071702" cy="1714512"/>
          </a:xfrm>
          <a:prstGeom prst="ellipse">
            <a:avLst/>
          </a:prstGeom>
          <a:solidFill>
            <a:srgbClr val="0070C0"/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ppt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коришћена на часу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>
            <a:hlinkClick r:id="rId8" action="ppaction://hlinksldjump"/>
          </p:cNvPr>
          <p:cNvSpPr/>
          <p:nvPr/>
        </p:nvSpPr>
        <p:spPr>
          <a:xfrm rot="1055889">
            <a:off x="6854407" y="2701928"/>
            <a:ext cx="2071702" cy="1714512"/>
          </a:xfrm>
          <a:prstGeom prst="ellipse">
            <a:avLst/>
          </a:prstGeom>
          <a:solidFill>
            <a:srgbClr val="C00000"/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Снимак часа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4214810" y="714356"/>
            <a:ext cx="4643470" cy="3286148"/>
          </a:xfrm>
          <a:prstGeom prst="wedgeEllipseCallout">
            <a:avLst>
              <a:gd name="adj1" fmla="val -55545"/>
              <a:gd name="adj2" fmla="val 5070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Снимак одржаног часа можете погледати на адреси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http://kreativnostnadar.blogspot.com/p/blog-page_2208.html </a:t>
            </a:r>
            <a:endParaRPr lang="en-US" dirty="0"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ction Button: Home 6">
            <a:hlinkClick r:id="rId4" action="ppaction://hlinksldjump" highlightClick="1"/>
          </p:cNvPr>
          <p:cNvSpPr/>
          <p:nvPr/>
        </p:nvSpPr>
        <p:spPr>
          <a:xfrm>
            <a:off x="7358114" y="5072098"/>
            <a:ext cx="1571604" cy="1643050"/>
          </a:xfrm>
          <a:prstGeom prst="actionButtonHome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86512" y="4286256"/>
            <a:ext cx="2714644" cy="646331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Кликните на кућицу за повратак на садржај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21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0884" t="4735" r="4223" b="23053"/>
          <a:stretch>
            <a:fillRect/>
          </a:stretch>
        </p:blipFill>
        <p:spPr>
          <a:xfrm>
            <a:off x="214282" y="928670"/>
            <a:ext cx="4201960" cy="4929222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643042" y="6000768"/>
            <a:ext cx="307183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Ученик Ђорђе Јовичић, 1.разред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3" descr="img220.jpg"/>
          <p:cNvPicPr>
            <a:picLocks noChangeAspect="1"/>
          </p:cNvPicPr>
          <p:nvPr/>
        </p:nvPicPr>
        <p:blipFill>
          <a:blip r:embed="rId4" cstate="print"/>
          <a:srcRect l="8708" t="4735" r="6400" b="561"/>
          <a:stretch>
            <a:fillRect/>
          </a:stretch>
        </p:blipFill>
        <p:spPr>
          <a:xfrm>
            <a:off x="5025630" y="928670"/>
            <a:ext cx="3761211" cy="5786478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Rectangle 5"/>
          <p:cNvSpPr/>
          <p:nvPr/>
        </p:nvSpPr>
        <p:spPr>
          <a:xfrm>
            <a:off x="2506563" y="71414"/>
            <a:ext cx="442289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Мапе ума које су радили ученици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12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8839" r="962"/>
          <a:stretch>
            <a:fillRect/>
          </a:stretch>
        </p:blipFill>
        <p:spPr>
          <a:xfrm>
            <a:off x="1285852" y="1071546"/>
            <a:ext cx="6348238" cy="4125923"/>
          </a:xfrm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5357818" y="5357826"/>
            <a:ext cx="3071834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Ученица Андријана Петровић, 4.разред- мапа ума са часа одељенског старешине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ction Button: Home 5">
            <a:hlinkClick r:id="rId4" action="ppaction://hlinksldjump" highlightClick="1"/>
          </p:cNvPr>
          <p:cNvSpPr/>
          <p:nvPr/>
        </p:nvSpPr>
        <p:spPr>
          <a:xfrm>
            <a:off x="3000364" y="5643578"/>
            <a:ext cx="928630" cy="1000156"/>
          </a:xfrm>
          <a:prstGeom prst="actionButtonHome">
            <a:avLst/>
          </a:prstGeom>
          <a:solidFill>
            <a:srgbClr val="FF66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2910" y="5715016"/>
            <a:ext cx="2143140" cy="923330"/>
          </a:xfrm>
          <a:prstGeom prst="rect">
            <a:avLst/>
          </a:prstGeom>
          <a:ln>
            <a:solidFill>
              <a:srgbClr val="FF66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Кликните на кућицу за повратак на садржај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4348" y="500042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r-Cyrl-RS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Хвала на пажњи!</a:t>
            </a:r>
          </a:p>
          <a:p>
            <a:pPr>
              <a:buNone/>
            </a:pPr>
            <a:endParaRPr lang="sr-Latn-C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Више информација о мом раду можете наћи на адреси:</a:t>
            </a: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http://kreativnostnadar.blogspot.com/</a:t>
            </a: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Е-</a:t>
            </a: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mail: </a:t>
            </a:r>
            <a:r>
              <a:rPr lang="sr-Latn-CS" dirty="0" smtClean="0">
                <a:latin typeface="Times New Roman" pitchFamily="18" charset="0"/>
                <a:cs typeface="Times New Roman" pitchFamily="18" charset="0"/>
                <a:hlinkClick r:id="rId4"/>
              </a:rPr>
              <a:t>zvonimirkajovicic@gmail.com</a:t>
            </a: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086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500562" cy="3375422"/>
          </a:xfrm>
        </p:spPr>
      </p:pic>
      <p:pic>
        <p:nvPicPr>
          <p:cNvPr id="5" name="Picture 4" descr="img_087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70" y="-24"/>
            <a:ext cx="4500562" cy="3375422"/>
          </a:xfrm>
          <a:prstGeom prst="rect">
            <a:avLst/>
          </a:prstGeom>
        </p:spPr>
      </p:pic>
      <p:pic>
        <p:nvPicPr>
          <p:cNvPr id="6" name="Picture 5" descr="img_088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82578"/>
            <a:ext cx="4500562" cy="3375422"/>
          </a:xfrm>
          <a:prstGeom prst="rect">
            <a:avLst/>
          </a:prstGeom>
        </p:spPr>
      </p:pic>
      <p:pic>
        <p:nvPicPr>
          <p:cNvPr id="7" name="Picture 6" descr="img_089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70" y="3482579"/>
            <a:ext cx="4500562" cy="33754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00233" y="2883755"/>
            <a:ext cx="5143536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Интерактивним методама кроз наставу до оцене која мотивише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ction Button: Home 8">
            <a:hlinkClick r:id="rId6" action="ppaction://hlinksldjump" highlightClick="1"/>
          </p:cNvPr>
          <p:cNvSpPr/>
          <p:nvPr/>
        </p:nvSpPr>
        <p:spPr>
          <a:xfrm>
            <a:off x="3571868" y="4500547"/>
            <a:ext cx="1714512" cy="2286016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45294" y="3786190"/>
            <a:ext cx="2326838" cy="9199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Кликните на кућицу за повратак на садржај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18674_650701484967566_161450197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Припрема</a:t>
            </a:r>
            <a:endParaRPr lang="en-US" b="1" dirty="0">
              <a:solidFill>
                <a:srgbClr val="FF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500174"/>
            <a:ext cx="8229600" cy="4525963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sr-Cyrl-RS" i="1" dirty="0" smtClean="0">
                <a:latin typeface="Times New Roman" pitchFamily="18" charset="0"/>
                <a:cs typeface="Times New Roman" pitchFamily="18" charset="0"/>
              </a:rPr>
              <a:t>    	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Путем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радионица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које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сам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организовала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часу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одеље</a:t>
            </a:r>
            <a:r>
              <a:rPr lang="sr-Cyrl-RS" i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ског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старешине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сазнала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сам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ученици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одељења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коме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изводим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наставу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највише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воле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уче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кроз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игру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користећи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рачунар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и у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sr-Cyrl-RS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RS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sr-Latn-RS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i="1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складу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овим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сазнањима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организовала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сам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час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српског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језика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четвороразредном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одељењу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Сценарио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тај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час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дат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је у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излагању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које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следи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64371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НАСТАВНА ТЕМА: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Почетно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читање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писање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(1.разред);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Књижевност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(2, 3, и 4.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разред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sr-Cyrl-RS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3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НАСТАВНА ЈЕДИНИЦА: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Гласови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штампана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слова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Кк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Дд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(1.разред);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Избор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усменог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стваралаштва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(2, 3. и 4.разред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sr-Cyrl-RS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3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ТИП ЧАСА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Вежбање</a:t>
            </a:r>
            <a:endParaRPr lang="sr-Cyrl-RS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ЗАДАЦИ ЧАСА: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Применити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научено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о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Вуку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Караџићу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и о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епским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песмама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новој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ситуацији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Уочити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где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знања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стечена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овом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часу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могу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искористити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животној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пракси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Приказивање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садржаја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о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народној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књижевности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виду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мапа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ума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Вежбе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читања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писања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Вежбе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јавном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наступу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Научити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како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реаговати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доживљени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успех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учењу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	</a:t>
            </a:r>
            <a:endParaRPr lang="sr-Cyrl-RS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3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СТАНДАРДИ</a:t>
            </a:r>
            <a:r>
              <a:rPr lang="en-US" sz="3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1СЈ.1.2.1.	1СЈ.1.2.2.	1.СЈ.1.3.1.	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1СЈ.1.3.2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1СЈ.2.2.7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.	1СЈ.2.3.2.	1СЈ.2.5.1.	</a:t>
            </a:r>
          </a:p>
          <a:p>
            <a:pPr>
              <a:buNone/>
            </a:pPr>
            <a:r>
              <a:rPr lang="sr-Cyrl-RS" sz="3400" dirty="0" smtClean="0">
                <a:latin typeface="Times New Roman" pitchFamily="18" charset="0"/>
                <a:cs typeface="Times New Roman" pitchFamily="18" charset="0"/>
              </a:rPr>
              <a:t>		              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1СЈ.3.2.5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.	1СЈ.3.3.1.	1МА.2.1.3.	</a:t>
            </a:r>
          </a:p>
          <a:p>
            <a:pPr>
              <a:buNone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	</a:t>
            </a:r>
            <a:endParaRPr lang="sr-Cyrl-RS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3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НАСТАВНЕ МЕ</a:t>
            </a:r>
            <a:r>
              <a:rPr lang="sr-Cyrl-R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Дијалошка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писаних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радова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демонстрације</a:t>
            </a:r>
            <a:endParaRPr lang="sr-Cyrl-RS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3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НАСТАВНИ ОБЛИЦИ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Групни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фронтални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	</a:t>
            </a:r>
            <a:endParaRPr lang="sr-Cyrl-RS" sz="3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3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НАСТАВНА </a:t>
            </a:r>
            <a:r>
              <a:rPr lang="en-US" sz="3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СРЕДСТВА: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Песме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задаци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презентација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игре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представа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	</a:t>
            </a:r>
            <a:endParaRPr lang="sr-Cyrl-RS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3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КОРЕЛАЦИЈА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Природа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друштво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Музичка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култура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	</a:t>
            </a:r>
            <a:endParaRPr lang="sr-Cyrl-RS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3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НАПОМЕНА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Ученици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претходним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часовима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говорили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о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Вуку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Караџићу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Марку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Краљевићу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јетрвици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Ковиљки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Старом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Вујадину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Т Р У К Т У Р А  Ч А С А: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УВОДНИ ДЕО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(3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минута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Бројалица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Учим,учим</a:t>
            </a:r>
            <a:r>
              <a:rPr lang="en-US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кроз</a:t>
            </a:r>
            <a:r>
              <a:rPr lang="en-US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игру</a:t>
            </a:r>
            <a:r>
              <a:rPr lang="en-US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учим</a:t>
            </a:r>
            <a:r>
              <a:rPr lang="en-US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учим</a:t>
            </a:r>
            <a:r>
              <a:rPr lang="en-US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кроз</a:t>
            </a:r>
            <a:r>
              <a:rPr lang="en-US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игру</a:t>
            </a:r>
            <a:r>
              <a:rPr lang="en-US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</a:t>
            </a:r>
            <a:r>
              <a:rPr lang="en-US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</a:t>
            </a:r>
            <a:r>
              <a:rPr lang="en-US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неће</a:t>
            </a:r>
            <a:r>
              <a:rPr lang="en-US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веровати</a:t>
            </a:r>
            <a:r>
              <a:rPr lang="en-US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нека</a:t>
            </a:r>
            <a:r>
              <a:rPr lang="en-US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проба</a:t>
            </a:r>
            <a:r>
              <a:rPr lang="en-US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</a:t>
            </a:r>
            <a:r>
              <a:rPr lang="en-US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Следи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добродошлица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гостима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посматрачима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истицање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задатака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часа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прича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о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бака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Живкици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која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живи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Бељаници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зна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ни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чита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ни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пише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Разговара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шта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она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могла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научи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овом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часу-читање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које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врлине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животу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треба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ценити.Један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циљева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часа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је и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научити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поштењу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Објашњава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начин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рада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ученици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према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успеху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подељени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две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групе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Групу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сунце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сачињавају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један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ученик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1.разреда,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један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ученик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2.разреда и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два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ученика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4.разреда.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Групу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цветића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сачињавају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два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ученика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2.разреда,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један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ученик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3.разреда и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један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ученик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4.разреда. </a:t>
            </a:r>
          </a:p>
          <a:p>
            <a:pPr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ГЛАВНИ ДЕО: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000108"/>
            <a:ext cx="8429684" cy="5429288"/>
          </a:xfrm>
        </p:spPr>
        <p:txBody>
          <a:bodyPr>
            <a:normAutofit fontScale="40000" lnSpcReduction="20000"/>
          </a:bodyPr>
          <a:lstStyle/>
          <a:p>
            <a:pPr algn="just">
              <a:buNone/>
            </a:pPr>
            <a:r>
              <a:rPr lang="en-US" sz="4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1.АКТИВНОСТ</a:t>
            </a:r>
            <a:r>
              <a:rPr lang="en-US" sz="4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i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Додај</a:t>
            </a:r>
            <a:r>
              <a:rPr lang="en-US" sz="4500" i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i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замотуљак</a:t>
            </a:r>
            <a:r>
              <a:rPr lang="en-US" sz="4500" i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(5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минута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Направи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лоптица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папира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Лопта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састоји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више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слојева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папира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сваком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слоју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је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једно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питање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Ученици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међусобно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добацују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док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слуша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композиција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i="1" dirty="0" err="1">
                <a:latin typeface="Times New Roman" pitchFamily="18" charset="0"/>
                <a:cs typeface="Times New Roman" pitchFamily="18" charset="0"/>
              </a:rPr>
              <a:t>Стари</a:t>
            </a:r>
            <a:r>
              <a:rPr lang="en-US" sz="4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i="1" dirty="0" err="1">
                <a:latin typeface="Times New Roman" pitchFamily="18" charset="0"/>
                <a:cs typeface="Times New Roman" pitchFamily="18" charset="0"/>
              </a:rPr>
              <a:t>Вујадин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CD-а.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Када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музика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стане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ученик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кога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је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стигао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замотуљак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скида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један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слој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папира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одговара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питање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Ако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извуче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питање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које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ученик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зна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одговор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могуће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је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питање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предати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осталим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члановима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групе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знају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одговор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Исто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важи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ако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је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питање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исувише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лако-може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га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предати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млађем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члану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групе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способност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процењивања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). </a:t>
            </a:r>
            <a:endParaRPr lang="sr-Cyrl-RS" sz="4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Питања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sr-Cyrl-RS" sz="4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sr-Cyrl-RS" sz="45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1.Наведи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књижевне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родове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sr-Cyrl-RS" sz="4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sr-Cyrl-RS" sz="45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2.Којој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књижевној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врсти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припада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песма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i="1" dirty="0" err="1">
                <a:latin typeface="Times New Roman" pitchFamily="18" charset="0"/>
                <a:cs typeface="Times New Roman" pitchFamily="18" charset="0"/>
              </a:rPr>
              <a:t>Марко</a:t>
            </a:r>
            <a:r>
              <a:rPr lang="en-US" sz="4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i="1" dirty="0" err="1">
                <a:latin typeface="Times New Roman" pitchFamily="18" charset="0"/>
                <a:cs typeface="Times New Roman" pitchFamily="18" charset="0"/>
              </a:rPr>
              <a:t>Краљевић</a:t>
            </a:r>
            <a:r>
              <a:rPr lang="en-US" sz="4500" i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4500" i="1" dirty="0" err="1">
                <a:latin typeface="Times New Roman" pitchFamily="18" charset="0"/>
                <a:cs typeface="Times New Roman" pitchFamily="18" charset="0"/>
              </a:rPr>
              <a:t>орао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? </a:t>
            </a:r>
            <a:endParaRPr lang="sr-Cyrl-RS" sz="4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sr-Cyrl-RS" sz="45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3.У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ком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месту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је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рођен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Вук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Караџић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? </a:t>
            </a:r>
            <a:endParaRPr lang="sr-Cyrl-RS" sz="4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sr-Cyrl-RS" sz="45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4.Шта 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је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десетерац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? </a:t>
            </a:r>
            <a:endParaRPr lang="sr-Cyrl-RS" sz="4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sr-Cyrl-RS" sz="45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5.Ко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хајдуци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ко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јатаци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ко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харамбаша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? </a:t>
            </a:r>
            <a:endParaRPr lang="sr-Cyrl-RS" sz="4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sr-Cyrl-RS" sz="45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6.Шта 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је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долама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? </a:t>
            </a:r>
            <a:endParaRPr lang="sr-Cyrl-RS" sz="4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sr-Cyrl-RS" sz="45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7.Марко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Краљевић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је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носио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срмајлимараму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Стари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Вујадин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је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носио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____________.</a:t>
            </a:r>
            <a:endParaRPr lang="sr-Cyrl-RS" sz="45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sr-Cyrl-RS" sz="45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8.Када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кажеш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i="1" dirty="0">
                <a:latin typeface="Times New Roman" pitchFamily="18" charset="0"/>
                <a:cs typeface="Times New Roman" pitchFamily="18" charset="0"/>
              </a:rPr>
              <a:t>МАРКО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глас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прво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чује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? </a:t>
            </a:r>
            <a:endParaRPr lang="sr-Cyrl-RS" sz="45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sr-Cyrl-RS" sz="4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sr-Cyrl-RS" sz="45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Победник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први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почиње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игру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4500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У улози милионера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Постоји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могућност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преузимања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поена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7514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2.АКТИВНОСТ</a:t>
            </a:r>
            <a:r>
              <a:rPr lang="en-US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100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У улози Милионера</a:t>
            </a:r>
            <a:br>
              <a:rPr lang="sr-Cyrl-RS" sz="3100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(10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минута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908" y="857256"/>
            <a:ext cx="9144000" cy="607220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Вук</a:t>
            </a:r>
            <a:r>
              <a:rPr lang="en-US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sr-Latn-RS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раџић</a:t>
            </a:r>
            <a:r>
              <a:rPr lang="en-US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је </a:t>
            </a:r>
            <a:r>
              <a:rPr lang="en-US" sz="3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научио</a:t>
            </a:r>
            <a:r>
              <a:rPr lang="en-US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чита</a:t>
            </a:r>
            <a:r>
              <a:rPr lang="en-US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3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пише</a:t>
            </a:r>
            <a:r>
              <a:rPr lang="en-US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у:</a:t>
            </a:r>
          </a:p>
          <a:p>
            <a:pPr>
              <a:buNone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манастиру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u="sng" dirty="0">
                <a:latin typeface="Times New Roman" pitchFamily="18" charset="0"/>
                <a:cs typeface="Times New Roman" pitchFamily="18" charset="0"/>
              </a:rPr>
              <a:t>ТРОНОШИ 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			б) у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кладионици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друговима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току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игре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			г)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код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учитељице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Звонимирке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Јовичић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Народну</a:t>
            </a:r>
            <a:r>
              <a:rPr lang="en-US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књижевност</a:t>
            </a:r>
            <a:r>
              <a:rPr lang="en-US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смислио</a:t>
            </a:r>
            <a:r>
              <a:rPr lang="en-US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</a:t>
            </a:r>
            <a:r>
              <a:rPr lang="en-US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је:</a:t>
            </a:r>
          </a:p>
          <a:p>
            <a:pPr>
              <a:buNone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вила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планине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				б)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народни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певач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Марко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Краљевић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				г)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Стари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u="sng" dirty="0">
                <a:latin typeface="Times New Roman" pitchFamily="18" charset="0"/>
                <a:cs typeface="Times New Roman" pitchFamily="18" charset="0"/>
              </a:rPr>
              <a:t>ВУЈАДИН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	3.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Особа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која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враћа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дугове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која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вара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никога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која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sr-Cyrl-RS" sz="34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људе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према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томе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како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обучени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одудара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друштва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			б)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блесава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је</a:t>
            </a:r>
          </a:p>
          <a:p>
            <a:pPr>
              <a:buNone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en-US" sz="3400" u="sng" dirty="0">
                <a:latin typeface="Times New Roman" pitchFamily="18" charset="0"/>
                <a:cs typeface="Times New Roman" pitchFamily="18" charset="0"/>
              </a:rPr>
              <a:t>ПОШТЕНА ЈЕ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				г)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осветољубива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је</a:t>
            </a:r>
          </a:p>
          <a:p>
            <a:pPr>
              <a:buNone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	4.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Поштени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искрени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пожртвовани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заједничке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особине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Старог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Вујадина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Турака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		б)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Марка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Краљевића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Турака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Марка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Краљевића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3400" u="sng" dirty="0">
                <a:latin typeface="Times New Roman" pitchFamily="18" charset="0"/>
                <a:cs typeface="Times New Roman" pitchFamily="18" charset="0"/>
              </a:rPr>
              <a:t>КОВИЉКЕ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	г)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бега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Костадина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сиротиње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	5.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Копље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вила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дажђ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Косово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поље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u="sng" dirty="0">
                <a:latin typeface="Times New Roman" pitchFamily="18" charset="0"/>
                <a:cs typeface="Times New Roman" pitchFamily="18" charset="0"/>
              </a:rPr>
              <a:t>КРИЛА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речи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песме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Марко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Краљевић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орао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Марко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Краљевић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бег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Костадин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Стари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Вујадин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Јетрвица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адамско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колено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Срце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нокти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очи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тамница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Лијевно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шта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још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недостаје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вашар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Тополи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				б)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лак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нокте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сијалица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					г)</a:t>
            </a:r>
            <a:r>
              <a:rPr lang="en-US" sz="3400" u="sng" dirty="0">
                <a:latin typeface="Times New Roman" pitchFamily="18" charset="0"/>
                <a:cs typeface="Times New Roman" pitchFamily="18" charset="0"/>
              </a:rPr>
              <a:t> КРЧМАРИЦА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	7.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Вук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Караџић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је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добио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име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u="sng" dirty="0">
                <a:latin typeface="Times New Roman" pitchFamily="18" charset="0"/>
                <a:cs typeface="Times New Roman" pitchFamily="18" charset="0"/>
              </a:rPr>
              <a:t>ВУК 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јер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је:</a:t>
            </a:r>
          </a:p>
          <a:p>
            <a:pPr>
              <a:buNone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волео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вукове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				б)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завијао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као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вук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јер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веровало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ће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бити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јак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као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вук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	г)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јер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је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имао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оштре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зубе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	НАПОМЕНА: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Подвучене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речи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чита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први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разред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Освојеним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новцем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групе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купују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задатке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наредну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активност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Победник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је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којој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остане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мање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новца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472518" cy="1000132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3.АКТИВНОСТ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sr-Cyrl-RS" sz="2000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Стручњаци за </a:t>
            </a:r>
            <a:r>
              <a:rPr lang="sr-Cyrl-RS" sz="2000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куповину питања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(15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минута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857232"/>
            <a:ext cx="8572528" cy="571504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Групе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раде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истоврсним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задацима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разлика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постоји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код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првог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задатка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Отварају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све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задатке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нивоу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групе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процењује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задатак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одговара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сваком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члану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1.Препиши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следећи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текст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је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прва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варијанта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преписати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исти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текст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писаним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словима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је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друга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варијанта-то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је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задатак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групу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цветића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ученик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2.разреда): </a:t>
            </a:r>
          </a:p>
          <a:p>
            <a:pPr marL="0" indent="0" algn="just"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Марко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је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велики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јунак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Много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је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волео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праведне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људе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Волео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је и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сиромашне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Костадин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је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друг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питање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вреди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100динара).</a:t>
            </a:r>
          </a:p>
          <a:p>
            <a:pPr marL="0" indent="0" algn="just"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2.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Ко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главни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јунаци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песми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Марко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Краљевић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орао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Како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орао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помаже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Марку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Које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је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прво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добро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Марко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учинио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орлу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Које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је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друго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добро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учинио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орлу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питање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вреди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500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динара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just"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3.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Ко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главни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јунаци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песми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Марко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Краљевић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бег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Костадин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Шта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тој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песми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постиже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помињањем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Дмитровдана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Која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је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нечовештва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чинио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бег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Која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следећих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пословица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односила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Маркове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подвиге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муци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познају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јунаци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Ко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добро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чини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добро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враћа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Ко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другоме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јаму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копа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сам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њу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упада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питање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вреди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500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динара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just"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4.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Заокружи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слова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испред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свих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одговора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имају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везе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песмом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Стари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Вујадин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муци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позанају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јунаци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sr-Cyrl-RS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Дмитровданак-хајдучки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растанак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>
              <a:buNone/>
            </a:pP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Десетерац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Лирска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песма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Заокружи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слова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испред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свих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одговора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имају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везе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песмом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Јетврвица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адамско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колено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Ко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добро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чини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добро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враћа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Пожртвована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племенита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>
              <a:buNone/>
            </a:pP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Ковиље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Себичност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питање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вреди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1000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динара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None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8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505</Words>
  <Application>Microsoft Office PowerPoint</Application>
  <PresentationFormat>On-screen Show (4:3)</PresentationFormat>
  <Paragraphs>141</Paragraphs>
  <Slides>23</Slides>
  <Notes>0</Notes>
  <HiddenSlides>20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Сазнали смо на семинару и применили у пракси 2014.  Назив рада: Ништа не успева тако добро као успех</vt:lpstr>
      <vt:lpstr>Slide 2</vt:lpstr>
      <vt:lpstr>Slide 3</vt:lpstr>
      <vt:lpstr>Припрема</vt:lpstr>
      <vt:lpstr>Slide 5</vt:lpstr>
      <vt:lpstr>  С Т Р У К Т У Р А  Ч А С А: </vt:lpstr>
      <vt:lpstr>ГЛАВНИ ДЕО:  </vt:lpstr>
      <vt:lpstr>2.АКТИВНОСТ: Игра У улози Милионера  (10 минута):  </vt:lpstr>
      <vt:lpstr>3.АКТИВНОСТ: Игра Стручњаци за куповину питања (15 минута). </vt:lpstr>
      <vt:lpstr>Додатни задатак (вреди 1500 динара): „Среди“ мапу ума. 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Сазнали смо на семинару и применили у пракси 2014.  Назив рада: Ништа не успева тако добро као успех</dc:title>
  <dc:creator>xx</dc:creator>
  <cp:lastModifiedBy>xx</cp:lastModifiedBy>
  <cp:revision>23</cp:revision>
  <dcterms:created xsi:type="dcterms:W3CDTF">2014-07-31T09:09:38Z</dcterms:created>
  <dcterms:modified xsi:type="dcterms:W3CDTF">2014-07-31T16:18:29Z</dcterms:modified>
</cp:coreProperties>
</file>